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6" r:id="rId19"/>
    <p:sldId id="277" r:id="rId20"/>
    <p:sldId id="278" r:id="rId21"/>
    <p:sldId id="279" r:id="rId22"/>
    <p:sldId id="280" r:id="rId23"/>
    <p:sldId id="281" r:id="rId24"/>
    <p:sldId id="282" r:id="rId25"/>
    <p:sldId id="283" r:id="rId26"/>
    <p:sldId id="284" r:id="rId27"/>
    <p:sldId id="285"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1967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7.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ae693f36d&amp;color=RGB(0,96,96)">
            <a:hlinkClick r:id="rId6" action="ppaction://hlinksldjump"/>
          </p:cNvPr>
          <p:cNvSpPr/>
          <p:nvPr/>
        </p:nvSpPr>
        <p:spPr>
          <a:xfrm>
            <a:off x="6803136" y="2523744"/>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9" name="MasterShapeName?linknodeid=66fb84338&amp;color=RGB(0,96,96)">
            <a:hlinkClick r:id="rId7" action="ppaction://hlinksldjump"/>
          </p:cNvPr>
          <p:cNvSpPr/>
          <p:nvPr/>
        </p:nvSpPr>
        <p:spPr>
          <a:xfrm>
            <a:off x="6803136" y="3959352"/>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语法汇</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法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语法汇</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4528250dd?pid=eaa03cb07&amp;color=0,55,96&amp;mp=1&amp;vtp=1&amp;bt=1&amp;bbb=1"/>
              <p:cNvSpPr/>
              <p:nvPr/>
            </p:nvSpPr>
            <p:spPr>
              <a:xfrm>
                <a:off x="502920" y="1508760"/>
                <a:ext cx="10570464" cy="45421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由于缺乏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A</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lack</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a:t>
                </a:r>
                <a:r>
                  <a:rPr lang="en-US" altLang="zh-CN" sz="1800" b="0" i="0" dirty="0">
                    <a:solidFill>
                      <a:srgbClr val="003760"/>
                    </a:solidFill>
                    <a:latin typeface="Times New Roman" pitchFamily="34" charset="0"/>
                    <a:ea typeface="楷体" pitchFamily="34" charset="-122"/>
                    <a:cs typeface="Times New Roman" pitchFamily="34" charset="-120"/>
                  </a:rPr>
                  <a:t>缺乏食物让人们痛苦不堪</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lack</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a:solidFill>
                      <a:srgbClr val="003760"/>
                    </a:solidFill>
                    <a:latin typeface="Times New Roman" pitchFamily="34" charset="0"/>
                    <a:ea typeface="楷体" pitchFamily="34" charset="-122"/>
                    <a:cs typeface="Times New Roman" pitchFamily="34" charset="-120"/>
                  </a:rPr>
                  <a:t>他因为能力不足被老板解雇了</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.没有；缺乏</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say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lack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country.</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许多人说我们这个国家缺乏文化</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2022</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全国甲</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改编</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lack作动词时为及物动词，其后直接接宾语。</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lacks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confidence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himself.</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杰克对自己缺乏信心</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.缺乏的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缺乏</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painting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originality.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这幅画缺乏创意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P_6_BD#4528250dd?pid=eaa03cb07&amp;color=0,55,96&amp;mp=1&amp;vtp=1&amp;bt=1&amp;bbb=1"/>
              <p:cNvSpPr>
                <a:spLocks noRot="1" noChangeAspect="1" noMove="1" noResize="1" noEditPoints="1" noAdjustHandles="1" noChangeArrowheads="1" noChangeShapeType="1" noTextEdit="1"/>
              </p:cNvSpPr>
              <p:nvPr/>
            </p:nvSpPr>
            <p:spPr>
              <a:xfrm>
                <a:off x="502920" y="1508760"/>
                <a:ext cx="10570464" cy="4542155"/>
              </a:xfrm>
              <a:prstGeom prst="rect">
                <a:avLst/>
              </a:prstGeom>
              <a:blipFill>
                <a:blip r:embed="rId3"/>
                <a:stretch>
                  <a:fillRect l="-1384" b="-3087"/>
                </a:stretch>
              </a:blipFill>
              <a:ln/>
            </p:spPr>
            <p:txBody>
              <a:bodyPr/>
              <a:lstStyle/>
              <a:p>
                <a:r>
                  <a:rPr lang="zh-CN" altLang="en-US">
                    <a:noFill/>
                  </a:rPr>
                  <a:t> </a:t>
                </a:r>
              </a:p>
            </p:txBody>
          </p:sp>
        </mc:Fallback>
      </mc:AlternateContent>
      <p:pic>
        <p:nvPicPr>
          <p:cNvPr id="4" name="P_6_BD#4528250dd?pid=eaa03cb07&amp;color=0,55,96&amp;mp=1&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5046091"/>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6_BD#4528250dd?pid=eaa03cb07&amp;color=0,55,96&amp;mp=1&amp;vtp=1&amp;bt=1&amp;bbb=1&amp;hb=1"/>
          <p:cNvSpPr/>
          <p:nvPr/>
        </p:nvSpPr>
        <p:spPr>
          <a:xfrm>
            <a:off x="502920" y="1512000"/>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Astronauts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tape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stick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everything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down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while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space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because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everything</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would</a:t>
            </a:r>
            <a:r>
              <a:rPr lang="en-US" altLang="zh-CN" b="1" i="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float</a:t>
            </a:r>
            <a:r>
              <a:rPr lang="en-US" altLang="zh-CN" b="1" i="0" dirty="0">
                <a:solidFill>
                  <a:srgbClr val="003760"/>
                </a:solidFill>
                <a:latin typeface="SimSun" pitchFamily="34" charset="0"/>
                <a:ea typeface="SimSun" pitchFamily="34" charset="-122"/>
                <a:cs typeface="SimSun" pitchFamily="34" charset="-120"/>
              </a:rPr>
              <a:t> </a:t>
            </a:r>
            <a:r>
              <a:rPr lang="en-US" altLang="zh-CN" b="1" i="0" dirty="0">
                <a:solidFill>
                  <a:srgbClr val="003760"/>
                </a:solidFill>
                <a:latin typeface="Times New Roman" pitchFamily="34" charset="0"/>
                <a:ea typeface="微软雅黑" pitchFamily="34" charset="-122"/>
                <a:cs typeface="Times New Roman" pitchFamily="34" charset="-120"/>
              </a:rPr>
              <a:t>off</a:t>
            </a:r>
            <a:r>
              <a:rPr lang="en-US" altLang="zh-CN" b="1" i="0" dirty="0">
                <a:solidFill>
                  <a:srgbClr val="003760"/>
                </a:solidFill>
                <a:latin typeface="SimSun" pitchFamily="34" charset="0"/>
                <a:ea typeface="SimSun" pitchFamily="34" charset="-122"/>
                <a:cs typeface="SimSun" pitchFamily="34" charset="-120"/>
              </a:rPr>
              <a:t> </a:t>
            </a:r>
            <a:r>
              <a:rPr lang="en-US" altLang="zh-CN" b="1" i="0" u="sng" dirty="0">
                <a:solidFill>
                  <a:srgbClr val="003760"/>
                </a:solidFill>
                <a:latin typeface="Times New Roman" pitchFamily="34" charset="0"/>
                <a:ea typeface="微软雅黑" pitchFamily="34" charset="-122"/>
                <a:cs typeface="Times New Roman" pitchFamily="34" charset="-120"/>
              </a:rPr>
              <a:t>otherwise</a:t>
            </a:r>
            <a:r>
              <a:rPr lang="en-US" altLang="zh-CN" b="1" i="0" dirty="0">
                <a:solidFill>
                  <a:srgbClr val="003760"/>
                </a:solidFill>
                <a:latin typeface="Times New Roman" pitchFamily="34" charset="0"/>
                <a:ea typeface="微软雅黑" pitchFamily="34" charset="-122"/>
                <a:cs typeface="Times New Roman" pitchFamily="34" charset="-120"/>
              </a:rPr>
              <a:t>.宇航员在太空工作时必须用胶带把所有东西都粘住，</a:t>
            </a:r>
            <a:r>
              <a:rPr lang="en-US" altLang="zh-CN" b="1" i="0">
                <a:solidFill>
                  <a:srgbClr val="003760"/>
                </a:solidFill>
                <a:latin typeface="Times New Roman" pitchFamily="34" charset="0"/>
                <a:ea typeface="微软雅黑" pitchFamily="34" charset="-122"/>
                <a:cs typeface="Times New Roman" pitchFamily="34" charset="-120"/>
              </a:rPr>
              <a:t>否则一切都会飘浮起来。</a:t>
            </a:r>
          </a:p>
          <a:p>
            <a:pPr marL="0" marR="0" lvl="0" indent="0" algn="r"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a:t>
            </a: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P42</a:t>
            </a:r>
            <a:endParaRPr lang="en-US" altLang="zh-CN" dirty="0"/>
          </a:p>
        </p:txBody>
      </p:sp>
      <p:pic>
        <p:nvPicPr>
          <p:cNvPr id="3" name="P_6_BD#4528250dd?pid=eaa03cb07&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59829" y="2344104"/>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cfdae489b?pid=11774ae82&amp;color=0,55,96&amp;vtp=1&amp;bbb=1"/>
          <p:cNvSpPr/>
          <p:nvPr/>
        </p:nvSpPr>
        <p:spPr>
          <a:xfrm>
            <a:off x="502920" y="3199449"/>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otherwise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adv</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6" name="P_6_BD#e92e6fb79?pid=cfdae489b&amp;color=0,55,96&amp;vtp=1&amp;bbb=1"/>
          <p:cNvSpPr/>
          <p:nvPr/>
        </p:nvSpPr>
        <p:spPr>
          <a:xfrm>
            <a:off x="502920" y="369448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否则；要不然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相当于</a:t>
            </a:r>
            <a:r>
              <a:rPr lang="en-US" altLang="zh-CN" sz="1800" b="0" i="0">
                <a:solidFill>
                  <a:srgbClr val="003760"/>
                </a:solidFill>
                <a:latin typeface="Times New Roman" pitchFamily="34" charset="0"/>
                <a:ea typeface="微软雅黑" pitchFamily="34" charset="-122"/>
                <a:cs typeface="Times New Roman" pitchFamily="34" charset="-120"/>
              </a:rPr>
              <a:t>or）</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①表示“否则；要不然”时，其后的句子是否用虚拟语气，与句子所表达的意思有关。由于</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otherwise隐含一种条件，根据句意，如果其中的“条件”是真实的，就用陈述语气，otherwise后面的句子谓</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语常用一般将来时；如果其中的“条件”是不真实的，就用虚拟语气：表示与现在/将来事实相反的假设，谓</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语用“could/should/would/might+动词原形”；表示与过去事实相反的假设，谓语用</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“could/should/would/might+have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done”。</a:t>
            </a:r>
            <a:endParaRPr lang="en-US" altLang="zh-CN" sz="1800" dirty="0"/>
          </a:p>
        </p:txBody>
      </p:sp>
      <p:pic>
        <p:nvPicPr>
          <p:cNvPr id="7" name="P_6_BD#e92e6fb79?pid=cfdae489b&amp;color=0,55,96&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416996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6_BD#e92e6fb79?pid=cfdae489b&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You'd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impression.</a:t>
            </a:r>
            <a:r>
              <a:rPr lang="en-US" altLang="zh-CN" sz="1800" b="0" i="0" dirty="0">
                <a:solidFill>
                  <a:srgbClr val="003760"/>
                </a:solidFill>
                <a:latin typeface="Times New Roman" pitchFamily="34" charset="0"/>
                <a:ea typeface="楷体" pitchFamily="34" charset="-122"/>
                <a:cs typeface="Times New Roman" pitchFamily="34" charset="-120"/>
              </a:rPr>
              <a:t>你最好准时到那儿</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否则你会</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给人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留下不好的印象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yesterday.</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昨天我们在那个小村庄迷路了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要不然我们可以参观更多有意思的地方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常用于“祈使句+otherwise+陈述句”结构，且陈述句多用一般将来时。</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把你想问的问题</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记下来</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否则你会忘记其中一些</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6_BD#e92e6fb79?pid=cfdae489b&amp;color=0,55,96&amp;mp=1&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除此之外；在其他方面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相当于</a:t>
            </a:r>
            <a:r>
              <a:rPr lang="en-US" altLang="zh-CN" sz="1800" b="0" i="0" dirty="0">
                <a:solidFill>
                  <a:srgbClr val="003760"/>
                </a:solidFill>
                <a:latin typeface="Times New Roman" pitchFamily="34" charset="0"/>
                <a:ea typeface="微软雅黑" pitchFamily="34" charset="-122"/>
                <a:cs typeface="Times New Roman" pitchFamily="34" charset="-120"/>
              </a:rPr>
              <a:t>differently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或</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wo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intelligent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otherwise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两个非常聪明但在其他方面很普通的人</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改变了世界</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evidently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thinks</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otherwise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他显然有不同的想法</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otherwise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或相反；或其他情况</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otherwise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不管天气好还是不好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我们都要去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e92e6fb79?pid=cfdae489b&amp;color=0,55,96&amp;mp=1&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324732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_BD#e92e6fb79?pid=cfdae489b&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Sending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planets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even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beyond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solar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system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easy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goal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achieve</a:t>
            </a:r>
            <a:r>
              <a:rPr lang="en-US" altLang="zh-CN" sz="1800" b="1" i="0">
                <a:solidFill>
                  <a:srgbClr val="003760"/>
                </a:solidFill>
                <a:latin typeface="Times New Roman" pitchFamily="34" charset="0"/>
                <a:ea typeface="微软雅黑" pitchFamily="34" charset="-122"/>
                <a:cs typeface="Times New Roman" pitchFamily="34" charset="-120"/>
              </a:rPr>
              <a:t>.将</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人类送到其他行星甚至太阳系之外并不是一个容易实现的目标。</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教材P42</a:t>
            </a:r>
            <a:endParaRPr lang="en-US" altLang="zh-CN" dirty="0"/>
          </a:p>
        </p:txBody>
      </p:sp>
      <p:pic>
        <p:nvPicPr>
          <p:cNvPr id="3" name="P_6_BD#e92e6fb79?pid=cfdae489b&amp;color=0,55,96&amp;mp=1&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3255aeadc?pid=11774ae82&amp;color=0,55,96&amp;vtp=1&amp;bbb=1&amp;hb=1"/>
          <p:cNvSpPr/>
          <p:nvPr/>
        </p:nvSpPr>
        <p:spPr>
          <a:xfrm>
            <a:off x="502920" y="2849057"/>
            <a:ext cx="10570464" cy="1160272"/>
          </a:xfrm>
          <a:prstGeom prst="rect">
            <a:avLst/>
          </a:prstGeom>
          <a:noFill/>
          <a:ln/>
        </p:spPr>
        <p:txBody>
          <a:bodyPr wrap="none" lIns="0" tIns="0" rIns="0" bIns="0" rtlCol="0" anchor="t"/>
          <a:lstStyle/>
          <a:p>
            <a:pPr algn="l">
              <a:lnSpc>
                <a:spcPts val="40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beyond</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prep</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超出</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范围；在</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那一边；迟于；无法；除</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以外</a:t>
            </a:r>
            <a:r>
              <a:rPr lang="en-US" altLang="zh-CN" sz="2200" b="1" i="0">
                <a:solidFill>
                  <a:srgbClr val="003760"/>
                </a:solidFill>
                <a:latin typeface="Times New Roman" pitchFamily="34" charset="0"/>
                <a:ea typeface="微软雅黑" pitchFamily="34" charset="-122"/>
                <a:cs typeface="Times New Roman" pitchFamily="34" charset="-120"/>
              </a:rPr>
              <a:t>（</a:t>
            </a:r>
            <a:r>
              <a:rPr lang="en-US" altLang="zh-CN" sz="2200" b="1" i="0">
                <a:solidFill>
                  <a:srgbClr val="003760"/>
                </a:solidFill>
                <a:latin typeface="Times New Roman" pitchFamily="34" charset="0"/>
                <a:ea typeface="楷体" pitchFamily="34" charset="-122"/>
                <a:cs typeface="Times New Roman" pitchFamily="34" charset="-120"/>
              </a:rPr>
              <a:t>用于否定</a:t>
            </a:r>
          </a:p>
          <a:p>
            <a:pPr>
              <a:lnSpc>
                <a:spcPts val="3900"/>
              </a:lnSpc>
            </a:pPr>
            <a:r>
              <a:rPr lang="en-US" altLang="zh-CN" sz="2200" b="1" i="0">
                <a:solidFill>
                  <a:srgbClr val="003760"/>
                </a:solidFill>
                <a:latin typeface="Times New Roman" pitchFamily="34" charset="0"/>
                <a:ea typeface="楷体" pitchFamily="34" charset="-122"/>
                <a:cs typeface="Times New Roman" pitchFamily="34" charset="-120"/>
              </a:rPr>
              <a:t>句</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mc:AlternateContent xmlns:mc="http://schemas.openxmlformats.org/markup-compatibility/2006">
        <mc:Choice xmlns:a14="http://schemas.microsoft.com/office/drawing/2010/main" Requires="a14">
          <p:sp>
            <p:nvSpPr>
              <p:cNvPr id="6" name="P_6_BD#71c06f531?pid=3255aeadc&amp;color=0,55,96&amp;vtp=1&amp;bbb=1&amp;hb=1"/>
              <p:cNvSpPr/>
              <p:nvPr/>
            </p:nvSpPr>
            <p:spPr>
              <a:xfrm>
                <a:off x="502920" y="3851961"/>
                <a:ext cx="10570464" cy="16764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football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离我们学校两个街区远的地方有个男孩</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们踢足球的球场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我知道我未来三周</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要干什么</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但再往后我还没有想过</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牛津高阶</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6" name="P_6_BD#71c06f531?pid=3255aeadc&amp;color=0,55,96&amp;vtp=1&amp;bbb=1&amp;hb=1"/>
              <p:cNvSpPr>
                <a:spLocks noRot="1" noChangeAspect="1" noMove="1" noResize="1" noEditPoints="1" noAdjustHandles="1" noChangeArrowheads="1" noChangeShapeType="1" noTextEdit="1"/>
              </p:cNvSpPr>
              <p:nvPr/>
            </p:nvSpPr>
            <p:spPr>
              <a:xfrm>
                <a:off x="502920" y="3851961"/>
                <a:ext cx="10570464" cy="1676400"/>
              </a:xfrm>
              <a:prstGeom prst="rect">
                <a:avLst/>
              </a:prstGeom>
              <a:blipFill>
                <a:blip r:embed="rId4"/>
                <a:stretch>
                  <a:fillRect l="-1384" r="-1269" b="-6909"/>
                </a:stretch>
              </a:blipFill>
              <a:ln/>
            </p:spPr>
            <p:txBody>
              <a:bodyPr/>
              <a:lstStyle/>
              <a:p>
                <a:r>
                  <a:rPr lang="zh-CN" altLang="en-US">
                    <a:noFill/>
                  </a:rPr>
                  <a:t> </a:t>
                </a:r>
              </a:p>
            </p:txBody>
          </p:sp>
        </mc:Fallback>
      </mc:AlternateContent>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pic>
        <p:nvPicPr>
          <p:cNvPr id="2" name="P_6_BD#71c06f531?pid=3255aeadc&amp;color=0,55,96&amp;mp=1&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71c06f531?pid=3255aeadc&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beyond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description/words无法形容</a:t>
            </a:r>
            <a:r>
              <a:rPr lang="en-US" altLang="zh-CN" sz="1800" b="0" i="0">
                <a:solidFill>
                  <a:srgbClr val="003760"/>
                </a:solidFill>
                <a:latin typeface="Times New Roman" pitchFamily="34" charset="0"/>
                <a:ea typeface="微软雅黑" pitchFamily="34" charset="-122"/>
                <a:cs typeface="Times New Roman" pitchFamily="34" charset="-120"/>
              </a:rPr>
              <a:t>;难以言表</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power/imagination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超出某人的能力/想象力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recognition/repair/belief/expression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无法辨认/修理/相信/表达</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doubt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毫无疑问</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无与伦比；举世无双</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expectation/beyond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expectations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出乎意料；比预期的更好/更多</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midnight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午夜以后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超出某人的理解能力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reach/beyond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某人够不着；超出某人的能力范围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超出</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；超过</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71c06f531?pid=3255aeadc&amp;color=0,55,96&amp;mp=1&amp;vtp=1&amp;bt=1&amp;bbb=1&amp;hb=1"/>
              <p:cNvSpPr/>
              <p:nvPr/>
            </p:nvSpPr>
            <p:spPr>
              <a:xfrm>
                <a:off x="502920" y="1512000"/>
                <a:ext cx="10570464" cy="25146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evidence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doubt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innocent.</a:t>
                </a:r>
                <a:r>
                  <a:rPr lang="en-US" altLang="zh-CN" sz="1800" b="0" i="0" dirty="0">
                    <a:solidFill>
                      <a:srgbClr val="003760"/>
                    </a:solidFill>
                    <a:latin typeface="Times New Roman" pitchFamily="34" charset="0"/>
                    <a:ea typeface="楷体" pitchFamily="34" charset="-122"/>
                    <a:cs typeface="Times New Roman" pitchFamily="34" charset="-120"/>
                  </a:rPr>
                  <a:t>证据表明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他确实是无辜的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John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expectation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我们料到约翰会干得不错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没想到他竟取得了出乎意料的成功</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were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freshmen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这本书中解释的概念新生无法理解</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nutrition.</a:t>
                </a:r>
                <a:r>
                  <a:rPr lang="en-US" altLang="zh-CN" sz="1800" b="0" i="0" dirty="0">
                    <a:solidFill>
                      <a:srgbClr val="003760"/>
                    </a:solidFill>
                    <a:latin typeface="Times New Roman" pitchFamily="34" charset="0"/>
                    <a:ea typeface="楷体" pitchFamily="34" charset="-122"/>
                    <a:cs typeface="Times New Roman" pitchFamily="34" charset="-120"/>
                  </a:rPr>
                  <a:t>她补充说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该项目的好处不仅仅在于营养方</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面</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2023</m:t>
                        </m:r>
                        <m:r>
                          <a:rPr lang="en-US" altLang="zh-CN" baseline="-10000">
                            <a:solidFill>
                              <a:srgbClr val="003760"/>
                            </a:solidFill>
                            <a:latin typeface="Cambria Math" panose="02040503050406030204" pitchFamily="18" charset="0"/>
                          </a:rPr>
                          <m:t>全国新课标</m:t>
                        </m:r>
                        <m:r>
                          <a:rPr lang="en-US" altLang="zh-CN" b="0" i="0" dirty="0">
                            <a:solidFill>
                              <a:srgbClr val="003760"/>
                            </a:solidFill>
                            <a:latin typeface="Cambria Math" panose="02040503050406030204" pitchFamily="18" charset="0"/>
                            <a:ea typeface="微软雅黑" pitchFamily="34" charset="-122"/>
                            <a:cs typeface="Times New Roman" pitchFamily="34" charset="-120"/>
                          </a:rPr>
                          <m:t>Ⅱ</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2" name="P_6_BD#71c06f531?pid=3255aeadc&amp;color=0,55,96&amp;mp=1&amp;vtp=1&amp;bt=1&amp;bbb=1&amp;hb=1"/>
              <p:cNvSpPr>
                <a:spLocks noRot="1" noChangeAspect="1" noMove="1" noResize="1" noEditPoints="1" noAdjustHandles="1" noChangeArrowheads="1" noChangeShapeType="1" noTextEdit="1"/>
              </p:cNvSpPr>
              <p:nvPr/>
            </p:nvSpPr>
            <p:spPr>
              <a:xfrm>
                <a:off x="502920" y="1512000"/>
                <a:ext cx="10570464" cy="2514600"/>
              </a:xfrm>
              <a:prstGeom prst="rect">
                <a:avLst/>
              </a:prstGeom>
              <a:blipFill>
                <a:blip r:embed="rId3"/>
                <a:stretch>
                  <a:fillRect l="-1384" r="-346" b="-4843"/>
                </a:stretch>
              </a:blipFill>
              <a:ln/>
            </p:spPr>
            <p:txBody>
              <a:bodyPr/>
              <a:lstStyle/>
              <a:p>
                <a:r>
                  <a:rPr lang="zh-CN" altLang="en-US">
                    <a:noFill/>
                  </a:rPr>
                  <a:t> </a:t>
                </a:r>
              </a:p>
            </p:txBody>
          </p:sp>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C_4_BD#8f9ed0476?pid=66fb84338&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动词不定式的特征与构成</a:t>
            </a:r>
            <a:endParaRPr lang="en-US" altLang="zh-CN" sz="2200" dirty="0"/>
          </a:p>
        </p:txBody>
      </p:sp>
      <p:sp>
        <p:nvSpPr>
          <p:cNvPr id="3" name="P_5_BD#32508a16d?pid=8f9ed0476&amp;color=0,55,96&amp;vtp=1&amp;bbb=1&amp;hb=1"/>
          <p:cNvSpPr/>
          <p:nvPr/>
        </p:nvSpPr>
        <p:spPr>
          <a:xfrm>
            <a:off x="502920" y="2008625"/>
            <a:ext cx="10570464" cy="20305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动词不定式是非谓语动词的一种形式，由“不定式符号to+动词原形”构成，在特定情况下会省略to</a:t>
            </a:r>
            <a:r>
              <a:rPr lang="en-US" altLang="zh-CN" sz="1800" b="0" i="0">
                <a:solidFill>
                  <a:srgbClr val="003760"/>
                </a:solidFill>
                <a:latin typeface="Times New Roman" pitchFamily="34" charset="0"/>
                <a:ea typeface="微软雅黑" pitchFamily="34" charset="-122"/>
                <a:cs typeface="Times New Roman" pitchFamily="34" charset="-120"/>
              </a:rPr>
              <a:t>。不定式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具有动词的特征</a:t>
            </a:r>
            <a:r>
              <a:rPr lang="en-US" altLang="zh-CN" sz="1800" b="0" i="0" dirty="0">
                <a:solidFill>
                  <a:srgbClr val="003760"/>
                </a:solidFill>
                <a:latin typeface="Times New Roman" pitchFamily="34" charset="0"/>
                <a:ea typeface="微软雅黑" pitchFamily="34" charset="-122"/>
                <a:cs typeface="Times New Roman" pitchFamily="34" charset="-120"/>
              </a:rPr>
              <a:t>，同时也有名词、形容词和副词的特征，在句中可以作主语、宾语、表语、</a:t>
            </a:r>
            <a:r>
              <a:rPr lang="en-US" altLang="zh-CN" sz="1800" b="0" i="0">
                <a:solidFill>
                  <a:srgbClr val="003760"/>
                </a:solidFill>
                <a:latin typeface="Times New Roman" pitchFamily="34" charset="0"/>
                <a:ea typeface="微软雅黑" pitchFamily="34" charset="-122"/>
                <a:cs typeface="Times New Roman" pitchFamily="34" charset="-120"/>
              </a:rPr>
              <a:t>定语和状语，</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还可用在</a:t>
            </a:r>
            <a:r>
              <a:rPr lang="en-US" altLang="zh-CN" b="0" i="0" dirty="0">
                <a:solidFill>
                  <a:srgbClr val="003760"/>
                </a:solidFill>
                <a:latin typeface="Times New Roman" pitchFamily="34" charset="0"/>
                <a:ea typeface="微软雅黑" pitchFamily="34" charset="-122"/>
                <a:cs typeface="Times New Roman" pitchFamily="34" charset="-120"/>
              </a:rPr>
              <a:t>“动词/介词+宾语+宾补”复合结构中作宾补，而且有进行式、完成式、</a:t>
            </a:r>
            <a:r>
              <a:rPr lang="en-US" altLang="zh-CN" b="0" i="0">
                <a:solidFill>
                  <a:srgbClr val="003760"/>
                </a:solidFill>
                <a:latin typeface="Times New Roman" pitchFamily="34" charset="0"/>
                <a:ea typeface="微软雅黑" pitchFamily="34" charset="-122"/>
                <a:cs typeface="Times New Roman" pitchFamily="34" charset="-120"/>
              </a:rPr>
              <a:t>完成进行式和否定形式。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动词不定式的时态和语态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以do为例，动词不定式的时态和语态构成如下：</a:t>
            </a:r>
            <a:endParaRPr lang="en-US" altLang="zh-CN" dirty="0"/>
          </a:p>
        </p:txBody>
      </p:sp>
      <p:graphicFrame>
        <p:nvGraphicFramePr>
          <p:cNvPr id="5" name="P_5_BD#32508a16d?colgroup=11,17,14&amp;pid=8f9ed0476&amp;color=0,55,96&amp;vtp=1&amp;bbb=1">
            <a:extLst>
              <a:ext uri="{FF2B5EF4-FFF2-40B4-BE49-F238E27FC236}">
                <a16:creationId xmlns:a16="http://schemas.microsoft.com/office/drawing/2014/main" id="{02465CC1-4AF3-C2D8-93AF-3531B418AB94}"/>
              </a:ext>
            </a:extLst>
          </p:cNvPr>
          <p:cNvGraphicFramePr>
            <a:graphicFrameLocks noGrp="1"/>
          </p:cNvGraphicFramePr>
          <p:nvPr>
            <p:extLst>
              <p:ext uri="{D42A27DB-BD31-4B8C-83A1-F6EECF244321}">
                <p14:modId xmlns:p14="http://schemas.microsoft.com/office/powerpoint/2010/main" val="702594475"/>
              </p:ext>
            </p:extLst>
          </p:nvPr>
        </p:nvGraphicFramePr>
        <p:xfrm>
          <a:off x="502920" y="4159885"/>
          <a:ext cx="10524744" cy="1945450"/>
        </p:xfrm>
        <a:graphic>
          <a:graphicData uri="http://schemas.openxmlformats.org/drawingml/2006/table">
            <a:tbl>
              <a:tblPr/>
              <a:tblGrid>
                <a:gridCol w="2834640">
                  <a:extLst>
                    <a:ext uri="{9D8B030D-6E8A-4147-A177-3AD203B41FA5}">
                      <a16:colId xmlns:a16="http://schemas.microsoft.com/office/drawing/2014/main" val="20000"/>
                    </a:ext>
                  </a:extLst>
                </a:gridCol>
                <a:gridCol w="4215384">
                  <a:extLst>
                    <a:ext uri="{9D8B030D-6E8A-4147-A177-3AD203B41FA5}">
                      <a16:colId xmlns:a16="http://schemas.microsoft.com/office/drawing/2014/main" val="20001"/>
                    </a:ext>
                  </a:extLst>
                </a:gridCol>
                <a:gridCol w="347472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时态变化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主动式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被动式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一般式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进行式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0017">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完成式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0017">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完成进行式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5_BD#32508a16d?pid=8f9ed0476&amp;color=0,55,96&amp;vtp=1&amp;bt=1&amp;bbb=1"/>
          <p:cNvSpPr/>
          <p:nvPr/>
        </p:nvSpPr>
        <p:spPr>
          <a:xfrm>
            <a:off x="502920" y="1517904"/>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一般式：</a:t>
            </a:r>
            <a:r>
              <a:rPr lang="en-US" altLang="zh-CN" sz="1800" b="0" i="0" dirty="0">
                <a:solidFill>
                  <a:srgbClr val="003760"/>
                </a:solidFill>
                <a:latin typeface="Times New Roman" pitchFamily="34" charset="0"/>
                <a:ea typeface="微软雅黑" pitchFamily="34" charset="-122"/>
                <a:cs typeface="Times New Roman" pitchFamily="34" charset="-120"/>
              </a:rPr>
              <a:t>不定式的一般式所表示的动作与谓语动词表示的动作同时发生或发生在谓语动词表示的动作之后。</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a:t>
            </a:r>
            <a:r>
              <a:rPr lang="en-US" altLang="zh-CN" sz="1800" b="0" i="0" dirty="0">
                <a:solidFill>
                  <a:srgbClr val="003760"/>
                </a:solidFill>
                <a:latin typeface="Times New Roman" pitchFamily="34" charset="0"/>
                <a:ea typeface="楷体" pitchFamily="34" charset="-122"/>
                <a:cs typeface="Times New Roman" pitchFamily="34" charset="-120"/>
              </a:rPr>
              <a:t>他想成为一位艺术家</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operated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Times New Roman" pitchFamily="34" charset="0"/>
                <a:ea typeface="楷体" pitchFamily="34" charset="-122"/>
                <a:cs typeface="Times New Roman" pitchFamily="34" charset="-120"/>
              </a:rPr>
              <a:t>病人要求马上手术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进</a:t>
            </a:r>
            <a:r>
              <a:rPr lang="en-US" altLang="zh-CN" sz="1800" b="1" i="0">
                <a:solidFill>
                  <a:srgbClr val="003760"/>
                </a:solidFill>
                <a:latin typeface="Times New Roman" pitchFamily="34" charset="0"/>
                <a:ea typeface="微软雅黑" pitchFamily="34" charset="-122"/>
                <a:cs typeface="Times New Roman" pitchFamily="34" charset="-120"/>
              </a:rPr>
              <a:t>行式</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不定式的进行式所表示的动作与谓语动词表示的动作同时发生，并且正在进行着。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itchFamily="34" charset="0"/>
                <a:ea typeface="楷体" pitchFamily="34" charset="-122"/>
                <a:cs typeface="Times New Roman" pitchFamily="34" charset="-120"/>
              </a:rPr>
              <a:t>当老师进来时那个男孩假装正在读书</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comin</a:t>
            </a:r>
            <a:r>
              <a:rPr lang="en-US" altLang="zh-CN" sz="1800" b="0" i="0" dirty="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Times New Roman" pitchFamily="34" charset="0"/>
                <a:ea typeface="楷体" pitchFamily="34" charset="-122"/>
                <a:cs typeface="Times New Roman" pitchFamily="34" charset="-120"/>
              </a:rPr>
              <a:t>吵闹声像是从楼房里传出来的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5_BD#32508a16d?pid=8f9ed0476&amp;color=0,55,96&amp;vtp=1&amp;bt=1&amp;bbb=1&amp;hb=1"/>
          <p:cNvSpPr/>
          <p:nvPr/>
        </p:nvSpPr>
        <p:spPr>
          <a:xfrm>
            <a:off x="502920" y="1517904"/>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完成式：</a:t>
            </a:r>
            <a:r>
              <a:rPr lang="en-US" altLang="zh-CN" sz="1800" b="0" i="0" dirty="0">
                <a:solidFill>
                  <a:srgbClr val="003760"/>
                </a:solidFill>
                <a:latin typeface="Times New Roman" pitchFamily="34" charset="0"/>
                <a:ea typeface="微软雅黑" pitchFamily="34" charset="-122"/>
                <a:cs typeface="Times New Roman" pitchFamily="34" charset="-120"/>
              </a:rPr>
              <a:t>不定式的完成式表示的动作发生在谓语动词表示的动作之前。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film.</a:t>
            </a:r>
            <a:r>
              <a:rPr lang="en-US" altLang="zh-CN" sz="1800" b="0" i="0" dirty="0">
                <a:solidFill>
                  <a:srgbClr val="003760"/>
                </a:solidFill>
                <a:latin typeface="Times New Roman" pitchFamily="34" charset="0"/>
                <a:ea typeface="楷体" pitchFamily="34" charset="-122"/>
                <a:cs typeface="Times New Roman" pitchFamily="34" charset="-120"/>
              </a:rPr>
              <a:t>我碰巧已经看过这部电影了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Times New Roman" pitchFamily="34" charset="0"/>
                <a:ea typeface="楷体" pitchFamily="34" charset="-122"/>
                <a:cs typeface="Times New Roman" pitchFamily="34" charset="-120"/>
              </a:rPr>
              <a:t>他很高兴能遇上他的朋友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完</a:t>
            </a:r>
            <a:r>
              <a:rPr lang="en-US" altLang="zh-CN" sz="1800" b="1" i="0">
                <a:solidFill>
                  <a:srgbClr val="003760"/>
                </a:solidFill>
                <a:latin typeface="Times New Roman" pitchFamily="34" charset="0"/>
                <a:ea typeface="微软雅黑" pitchFamily="34" charset="-122"/>
                <a:cs typeface="Times New Roman" pitchFamily="34" charset="-120"/>
              </a:rPr>
              <a:t>成进行式</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不定式的完成进行式表示的动作发生在谓语动词表示的动作之前并一直进行着。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twelve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据说这个小男孩和一只</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熊一起生活了</a:t>
            </a:r>
            <a:r>
              <a:rPr lang="en-US" altLang="zh-CN" b="0" i="0" dirty="0">
                <a:solidFill>
                  <a:srgbClr val="003760"/>
                </a:solidFill>
                <a:latin typeface="Times New Roman" pitchFamily="34" charset="0"/>
                <a:ea typeface="微软雅黑" pitchFamily="34" charset="-122"/>
                <a:cs typeface="Times New Roman" pitchFamily="34" charset="-120"/>
              </a:rPr>
              <a:t>12</a:t>
            </a:r>
            <a:r>
              <a:rPr lang="en-US" altLang="zh-CN" b="0" i="0" dirty="0">
                <a:solidFill>
                  <a:srgbClr val="003760"/>
                </a:solidFill>
                <a:latin typeface="Times New Roman" pitchFamily="34" charset="0"/>
                <a:ea typeface="楷体" pitchFamily="34" charset="-122"/>
                <a:cs typeface="Times New Roman" pitchFamily="34" charset="-120"/>
              </a:rPr>
              <a:t>年有余</a:t>
            </a:r>
            <a:r>
              <a:rPr lang="en-US" altLang="zh-CN" b="0" i="0" dirty="0">
                <a:solidFill>
                  <a:srgbClr val="003760"/>
                </a:solidFill>
                <a:latin typeface="Times New Roman" pitchFamily="34" charset="0"/>
                <a:ea typeface="微软雅黑" pitchFamily="34" charset="-122"/>
                <a:cs typeface="Times New Roman" pitchFamily="34" charset="-120"/>
              </a:rPr>
              <a:t>。（现在还生活在一起）</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490484f6e.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490484f6e.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Space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Exploration</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5_BD#32508a16d?pid=8f9ed0476&amp;color=0,55,96&amp;mp=1&amp;vtp=1&amp;bt=1&amp;bbb=1&amp;hb=1"/>
          <p:cNvSpPr/>
          <p:nvPr/>
        </p:nvSpPr>
        <p:spPr>
          <a:xfrm>
            <a:off x="502920" y="1517904"/>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被动式：</a:t>
            </a:r>
            <a:r>
              <a:rPr lang="en-US" altLang="zh-CN" sz="1800" b="0" i="0" dirty="0">
                <a:solidFill>
                  <a:srgbClr val="003760"/>
                </a:solidFill>
                <a:latin typeface="Times New Roman" pitchFamily="34" charset="0"/>
                <a:ea typeface="微软雅黑" pitchFamily="34" charset="-122"/>
                <a:cs typeface="Times New Roman" pitchFamily="34" charset="-120"/>
              </a:rPr>
              <a:t>不定式的被动只有一般式（to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done）和完成式（to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a:solidFill>
                  <a:srgbClr val="003760"/>
                </a:solidFill>
                <a:latin typeface="Times New Roman" pitchFamily="34" charset="0"/>
                <a:ea typeface="微软雅黑" pitchFamily="34" charset="-122"/>
                <a:cs typeface="Times New Roman" pitchFamily="34" charset="-120"/>
              </a:rPr>
              <a:t>），完成式表示动作已完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成或者先于谓语动词表示的动作发生</a:t>
            </a:r>
            <a:r>
              <a:rPr lang="en-US" altLang="zh-CN" sz="1800" b="0" i="0" dirty="0">
                <a:solidFill>
                  <a:srgbClr val="003760"/>
                </a:solidFill>
                <a:latin typeface="Times New Roman" pitchFamily="34" charset="0"/>
                <a:ea typeface="微软雅黑" pitchFamily="34" charset="-122"/>
                <a:cs typeface="Times New Roman" pitchFamily="34" charset="-120"/>
              </a:rPr>
              <a:t>。不定式用主动式还是被动式</a:t>
            </a:r>
            <a:r>
              <a:rPr lang="en-US" altLang="zh-CN" sz="1800" b="0" i="0">
                <a:solidFill>
                  <a:srgbClr val="003760"/>
                </a:solidFill>
                <a:latin typeface="Times New Roman" pitchFamily="34" charset="0"/>
                <a:ea typeface="微软雅黑" pitchFamily="34" charset="-122"/>
                <a:cs typeface="Times New Roman" pitchFamily="34" charset="-120"/>
              </a:rPr>
              <a:t>，往往取决于不定式和其逻辑主语之间</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的关系</a:t>
            </a:r>
            <a:r>
              <a:rPr lang="en-US" altLang="zh-CN" sz="1800" b="0" i="0" dirty="0">
                <a:solidFill>
                  <a:srgbClr val="003760"/>
                </a:solidFill>
                <a:latin typeface="Times New Roman" pitchFamily="34" charset="0"/>
                <a:ea typeface="微软雅黑" pitchFamily="34" charset="-122"/>
                <a:cs typeface="Times New Roman" pitchFamily="34" charset="-120"/>
              </a:rPr>
              <a:t>，两者是主动关系用主动形式，是被动关系用被动形式。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Times New Roman" pitchFamily="34" charset="0"/>
                <a:ea typeface="微软雅黑" pitchFamily="34" charset="-122"/>
                <a:cs typeface="Times New Roman" pitchFamily="34" charset="-120"/>
              </a:rPr>
              <a:t>veryone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loved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respected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Times New Roman" pitchFamily="34" charset="0"/>
                <a:ea typeface="楷体" pitchFamily="34" charset="-122"/>
                <a:cs typeface="Times New Roman" pitchFamily="34" charset="-120"/>
              </a:rPr>
              <a:t>每个人都希望被所有人喜爱和尊重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This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novel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have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been</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translated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languages.</a:t>
            </a:r>
            <a:r>
              <a:rPr lang="en-US" altLang="zh-CN" b="0" i="0" dirty="0">
                <a:solidFill>
                  <a:srgbClr val="003760"/>
                </a:solidFill>
                <a:latin typeface="Times New Roman" pitchFamily="34" charset="0"/>
                <a:ea typeface="楷体" pitchFamily="34" charset="-122"/>
                <a:cs typeface="Times New Roman" pitchFamily="34" charset="-120"/>
              </a:rPr>
              <a:t>据说</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这本小说已经被翻译成许多种语言</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动词不定式的否定：在动词不定式前加“not”。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他的妈妈告诉他别出去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noisy.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我们尽量不弄出声音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4_BD#6d6e662af?pid=66fb84338&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动词不定式作定语</a:t>
            </a:r>
            <a:endParaRPr lang="en-US" altLang="zh-CN" sz="2200" dirty="0"/>
          </a:p>
        </p:txBody>
      </p:sp>
      <p:sp>
        <p:nvSpPr>
          <p:cNvPr id="3" name="P_5_BD#1c35fb3bf?pid=6d6e662af&amp;color=0,55,96&amp;vtp=1&amp;bbb=1&amp;hb=1"/>
          <p:cNvSpPr/>
          <p:nvPr/>
        </p:nvSpPr>
        <p:spPr>
          <a:xfrm>
            <a:off x="502920" y="2008625"/>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动词不定式作定语一般情况下会置于所修饰词的后面，常见的动词不定式作定语的情况有：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被修饰词为the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only，序数词及形容词最高级或被the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very，序数词及形容词最高级修饰的词。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solution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他总是团队里第一个</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提出问题的解决方案的人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only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game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他是唯一一个赢得这场比赛的人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不定代词something，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little等后常用不定式（短语）作后置定语</a:t>
            </a:r>
            <a:r>
              <a:rPr lang="en-US" altLang="zh-CN" sz="1800" b="0" i="0">
                <a:solidFill>
                  <a:srgbClr val="003760"/>
                </a:solidFill>
                <a:latin typeface="Times New Roman" pitchFamily="34" charset="0"/>
                <a:ea typeface="微软雅黑" pitchFamily="34" charset="-122"/>
                <a:cs typeface="Times New Roman" pitchFamily="34" charset="-120"/>
              </a:rPr>
              <a:t>，不定式表示的动作与被修饰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代词构成逻辑上的被动关系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此时不定式用主动形式表被动含义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nothing</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worry</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about</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没什么可担心的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_BD#1c35fb3bf?pid=6d6e662af&amp;color=0,55,96&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③抽象名词time，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opportunity，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wish等后常用不定式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短语）作后置定语。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opportunity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这次展览是欣赏她作品的一次难得的机会</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grasp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ability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solve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complex</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你应该掌握解决复杂问题的能力</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表示将要发生的动作时（</a:t>
            </a:r>
            <a:r>
              <a:rPr lang="en-US" altLang="zh-CN" sz="1800" b="0" i="0" dirty="0">
                <a:solidFill>
                  <a:srgbClr val="003760"/>
                </a:solidFill>
                <a:latin typeface="Times New Roman" pitchFamily="34" charset="0"/>
                <a:ea typeface="楷体" pitchFamily="34" charset="-122"/>
                <a:cs typeface="Times New Roman" pitchFamily="34" charset="-120"/>
              </a:rPr>
              <a:t>既有主动形式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也有被动形式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我今晚不能和你出去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我还有工作要做</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meeting</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be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held</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tomorrow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great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importance.</a:t>
            </a:r>
            <a:r>
              <a:rPr lang="en-US" altLang="zh-CN" b="0" i="0" dirty="0">
                <a:solidFill>
                  <a:srgbClr val="003760"/>
                </a:solidFill>
                <a:latin typeface="Times New Roman" pitchFamily="34" charset="0"/>
                <a:ea typeface="楷体" pitchFamily="34" charset="-122"/>
                <a:cs typeface="Times New Roman" pitchFamily="34" charset="-120"/>
              </a:rPr>
              <a:t>明天要召开的会议非常重要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_BD#1c35fb3bf?pid=6d6e662af&amp;color=0,55,96&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⑤there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be句型中，作主语的名词后可接不定式（短语）作定语。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Times New Roman" pitchFamily="34" charset="0"/>
                <a:ea typeface="楷体" pitchFamily="34" charset="-122"/>
                <a:cs typeface="Times New Roman" pitchFamily="34" charset="-120"/>
              </a:rPr>
              <a:t>那里有许多有趣的东西可以看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特</a:t>
            </a:r>
            <a:r>
              <a:rPr lang="en-US" altLang="zh-CN" sz="1800" b="1" i="0">
                <a:solidFill>
                  <a:srgbClr val="003760"/>
                </a:solidFill>
                <a:latin typeface="Times New Roman" pitchFamily="34" charset="0"/>
                <a:ea typeface="微软雅黑" pitchFamily="34" charset="-122"/>
                <a:cs typeface="Times New Roman" pitchFamily="34" charset="-120"/>
              </a:rPr>
              <a:t>别注意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①不定式为不及物动词时，所修饰的名词如果是地点、工具等，</a:t>
            </a:r>
            <a:r>
              <a:rPr lang="en-US" altLang="zh-CN" sz="1800" b="0" i="0">
                <a:solidFill>
                  <a:srgbClr val="003760"/>
                </a:solidFill>
                <a:latin typeface="Times New Roman" pitchFamily="34" charset="0"/>
                <a:ea typeface="微软雅黑" pitchFamily="34" charset="-122"/>
                <a:cs typeface="Times New Roman" pitchFamily="34" charset="-120"/>
              </a:rPr>
              <a:t>不及物动词后应有必要的介词。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如果不定式修饰</a:t>
            </a:r>
            <a:r>
              <a:rPr lang="en-US" altLang="zh-CN" sz="1800" b="0" i="0" dirty="0">
                <a:solidFill>
                  <a:srgbClr val="003760"/>
                </a:solidFill>
                <a:latin typeface="Times New Roman" pitchFamily="34" charset="0"/>
                <a:ea typeface="微软雅黑" pitchFamily="34" charset="-122"/>
                <a:cs typeface="Times New Roman" pitchFamily="34" charset="-120"/>
              </a:rPr>
              <a:t>time/place/way，可以省略介词。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live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他找到了一个适宜居住的好房子</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worry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这个孩子无忧无虑</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place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live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他无处安身</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5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②如果不定式所修饰的名词是不定式动作的承受者，不定式可用主动式也可用被动式，但含义有所不同。</a:t>
            </a:r>
            <a:endParaRPr kumimoji="0" lang="en-US" altLang="zh-CN" sz="1800" b="0" i="0" u="none" strike="noStrike" kern="1200" cap="none" spc="-5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你要送什么东西吗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？（send的发出者是you）</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你有什么东西需要送吗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？（send的发出者是其他人）</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5_BD#1c35fb3bf?sp=1&amp;pid=6d6e662af&amp;color=0,55,96&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③动词不定式和所修饰的名词有动宾关系</a:t>
            </a:r>
            <a:r>
              <a:rPr lang="en-US" altLang="zh-CN" sz="1800" b="0" i="0">
                <a:solidFill>
                  <a:srgbClr val="003760"/>
                </a:solidFill>
                <a:latin typeface="Times New Roman" pitchFamily="34" charset="0"/>
                <a:ea typeface="微软雅黑" pitchFamily="34" charset="-122"/>
                <a:cs typeface="Times New Roman" pitchFamily="34" charset="-120"/>
              </a:rPr>
              <a:t>，并且句子中有名词或代词可以充当该动词不定式的逻辑主</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语时</a:t>
            </a:r>
            <a:r>
              <a:rPr lang="en-US" altLang="zh-CN" sz="1800" b="0" i="0" dirty="0">
                <a:solidFill>
                  <a:srgbClr val="003760"/>
                </a:solidFill>
                <a:latin typeface="Times New Roman" pitchFamily="34" charset="0"/>
                <a:ea typeface="微软雅黑" pitchFamily="34" charset="-122"/>
                <a:cs typeface="Times New Roman" pitchFamily="34" charset="-120"/>
              </a:rPr>
              <a:t>，要用动词不定式的主动形式表达被动含义</a:t>
            </a:r>
            <a:r>
              <a:rPr lang="en-US" altLang="zh-CN" sz="1800" b="0" i="0">
                <a:solidFill>
                  <a:srgbClr val="003760"/>
                </a:solidFill>
                <a:latin typeface="Times New Roman" pitchFamily="34" charset="0"/>
                <a:ea typeface="微软雅黑" pitchFamily="34" charset="-122"/>
                <a:cs typeface="Times New Roman" pitchFamily="34" charset="-120"/>
              </a:rPr>
              <a:t>;若句子中没有名词或代词可以充当该动词不定式的逻辑</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主语时</a:t>
            </a:r>
            <a:r>
              <a:rPr lang="en-US" altLang="zh-CN" sz="1800" b="0" i="0" dirty="0">
                <a:solidFill>
                  <a:srgbClr val="003760"/>
                </a:solidFill>
                <a:latin typeface="Times New Roman" pitchFamily="34" charset="0"/>
                <a:ea typeface="微软雅黑" pitchFamily="34" charset="-122"/>
                <a:cs typeface="Times New Roman" pitchFamily="34" charset="-120"/>
              </a:rPr>
              <a:t>，则用动词不定式的被动形式。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choose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Times New Roman" pitchFamily="34" charset="0"/>
                <a:ea typeface="楷体" pitchFamily="34" charset="-122"/>
                <a:cs typeface="Times New Roman" pitchFamily="34" charset="-120"/>
              </a:rPr>
              <a:t>有五双可以选择</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但是我不知道该买</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哪一双</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from与pairs有动宾关系，to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from的逻辑主语是I）</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published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他下个月将要出版的第一本书是根据</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真实故事写的</a:t>
            </a:r>
            <a:r>
              <a:rPr lang="en-US" altLang="zh-CN" b="0" i="0" dirty="0">
                <a:solidFill>
                  <a:srgbClr val="003760"/>
                </a:solidFill>
                <a:latin typeface="Times New Roman" pitchFamily="34" charset="0"/>
                <a:ea typeface="微软雅黑" pitchFamily="34" charset="-122"/>
                <a:cs typeface="Times New Roman" pitchFamily="34" charset="-120"/>
              </a:rPr>
              <a:t>。（publish与book构成动宾关系且句子中无动词不定式的逻辑主语）</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C_4_BD#b171b1c8a?pid=66fb84338&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动词不定式作状语</a:t>
            </a:r>
            <a:endParaRPr lang="en-US" altLang="zh-CN" sz="2200" dirty="0"/>
          </a:p>
        </p:txBody>
      </p:sp>
      <p:sp>
        <p:nvSpPr>
          <p:cNvPr id="3" name="P_5#2fb3d065f?sp=1&amp;pid=b171b1c8a&amp;color=0,55,96&amp;vtp=1&amp;bbb=1&amp;hb=1"/>
          <p:cNvSpPr/>
          <p:nvPr/>
        </p:nvSpPr>
        <p:spPr>
          <a:xfrm>
            <a:off x="502920" y="2008625"/>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作目的状语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词不定式作目的状语</a:t>
            </a:r>
            <a:r>
              <a:rPr lang="en-US" altLang="zh-CN" sz="1800" b="0" i="0" dirty="0">
                <a:solidFill>
                  <a:srgbClr val="003760"/>
                </a:solidFill>
                <a:latin typeface="Times New Roman" pitchFamily="34" charset="0"/>
                <a:ea typeface="微软雅黑" pitchFamily="34" charset="-122"/>
                <a:cs typeface="Times New Roman" pitchFamily="34" charset="-120"/>
              </a:rPr>
              <a:t>，有时为了突出语气可以加上in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或so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其中in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Times New Roman" pitchFamily="34" charset="0"/>
                <a:ea typeface="微软雅黑" pitchFamily="34" charset="-122"/>
                <a:cs typeface="Times New Roman" pitchFamily="34" charset="-120"/>
              </a:rPr>
              <a:t>可以置于句首，</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但是</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不可置于句首。注意：当to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不定式置于句末作目的状语的时候</a:t>
            </a:r>
            <a:r>
              <a:rPr lang="en-US" altLang="zh-CN" sz="1800" b="0" i="0">
                <a:solidFill>
                  <a:srgbClr val="003760"/>
                </a:solidFill>
                <a:latin typeface="Times New Roman" pitchFamily="34" charset="0"/>
                <a:ea typeface="微软雅黑" pitchFamily="34" charset="-122"/>
                <a:cs typeface="Times New Roman" pitchFamily="34" charset="-120"/>
              </a:rPr>
              <a:t>，不可用逗号与句子主</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干隔开</a:t>
            </a:r>
            <a:r>
              <a:rPr lang="en-US" altLang="zh-CN" sz="1800" b="0" i="0" dirty="0">
                <a:solidFill>
                  <a:srgbClr val="003760"/>
                </a:solidFill>
                <a:latin typeface="Times New Roman" pitchFamily="34" charset="0"/>
                <a:ea typeface="微软雅黑" pitchFamily="34" charset="-122"/>
                <a:cs typeface="Times New Roman" pitchFamily="34" charset="-120"/>
              </a:rPr>
              <a:t>；放于句首时，一般用逗号与句子主干隔开。</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T</a:t>
            </a:r>
            <a:r>
              <a:rPr lang="en-US" altLang="zh-CN" sz="1800" b="0" i="0" u="sng">
                <a:solidFill>
                  <a:srgbClr val="003760"/>
                </a:solidFill>
                <a:latin typeface="Times New Roman" pitchFamily="34" charset="0"/>
                <a:ea typeface="微软雅黑" pitchFamily="34" charset="-122"/>
                <a:cs typeface="Times New Roman" pitchFamily="34" charset="-120"/>
              </a:rPr>
              <a:t>o</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course.</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为了更多地了解中国文化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杰克已经决定把中国民乐作为一门选修课</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postcards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order/so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Spring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order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postcards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once</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所有这些明信片必须立即邮寄</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以便春节时能及时收到</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2fb3d065f?sp=1&amp;pid=b171b1c8a&amp;color=0,55,96&amp;vtp=1&amp;bt=1&amp;bbb=1&amp;hb=1"/>
          <p:cNvSpPr/>
          <p:nvPr/>
        </p:nvSpPr>
        <p:spPr>
          <a:xfrm>
            <a:off x="502920" y="1517904"/>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作结果状语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词不定式作结果状语</a:t>
            </a:r>
            <a:r>
              <a:rPr lang="en-US" altLang="zh-CN" sz="1800" b="0" i="0" dirty="0">
                <a:solidFill>
                  <a:srgbClr val="003760"/>
                </a:solidFill>
                <a:latin typeface="Times New Roman" pitchFamily="34" charset="0"/>
                <a:ea typeface="微软雅黑" pitchFamily="34" charset="-122"/>
                <a:cs typeface="Times New Roman" pitchFamily="34" charset="-120"/>
              </a:rPr>
              <a:t>，通常表示出乎意料的结果，常用于only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to结构中，也用于too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等表达中。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only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Times New Roman" pitchFamily="34" charset="0"/>
                <a:ea typeface="楷体" pitchFamily="34" charset="-122"/>
                <a:cs typeface="Times New Roman" pitchFamily="34" charset="-120"/>
              </a:rPr>
              <a:t>他匆忙赶到火车站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结果发现火车已经</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开走了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Times New Roman" pitchFamily="34" charset="0"/>
                <a:ea typeface="楷体" pitchFamily="34" charset="-122"/>
                <a:cs typeface="Times New Roman" pitchFamily="34" charset="-120"/>
              </a:rPr>
              <a:t>这个手提箱太小了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装不下所有这些东西</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girl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enough</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ticket.</a:t>
            </a:r>
            <a:r>
              <a:rPr lang="en-US" altLang="zh-CN" sz="1800" b="0" i="0" dirty="0">
                <a:solidFill>
                  <a:srgbClr val="003760"/>
                </a:solidFill>
                <a:latin typeface="Times New Roman" pitchFamily="34" charset="0"/>
                <a:ea typeface="楷体" pitchFamily="34" charset="-122"/>
                <a:cs typeface="Times New Roman" pitchFamily="34" charset="-120"/>
              </a:rPr>
              <a:t>这个女孩足够幸运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获得了一张火车票</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sincerely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a:t>
            </a:r>
            <a:r>
              <a:rPr lang="en-US" altLang="zh-CN" sz="1800" b="0" i="0" dirty="0">
                <a:solidFill>
                  <a:srgbClr val="003760"/>
                </a:solidFill>
                <a:latin typeface="Times New Roman" pitchFamily="34" charset="0"/>
                <a:ea typeface="楷体" pitchFamily="34" charset="-122"/>
                <a:cs typeface="Times New Roman" pitchFamily="34" charset="-120"/>
              </a:rPr>
              <a:t>我真诚地希望你能行行好帮我一下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：表示自然而然的结果用现在分词作结果状语。</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lasted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nearly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month,</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leaving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nothing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valuable.</a:t>
            </a:r>
            <a:r>
              <a:rPr lang="en-US" altLang="zh-CN" b="0" i="0" dirty="0">
                <a:solidFill>
                  <a:srgbClr val="003760"/>
                </a:solidFill>
                <a:latin typeface="Times New Roman" pitchFamily="34" charset="0"/>
                <a:ea typeface="楷体" pitchFamily="34" charset="-122"/>
                <a:cs typeface="Times New Roman" pitchFamily="34" charset="-120"/>
              </a:rPr>
              <a:t>大火持续了近一个月</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什么珍贵的东西都没留下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5#2fb3d065f?sp=1&amp;pid=b171b1c8a&amp;color=0,55,96&amp;vtp=1&amp;bt=1&amp;bbb=1&amp;hb=1"/>
          <p:cNvSpPr/>
          <p:nvPr/>
        </p:nvSpPr>
        <p:spPr>
          <a:xfrm>
            <a:off x="502920" y="1517904"/>
            <a:ext cx="10570464" cy="37069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作原因状语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词不定式作原因状语</a:t>
            </a:r>
            <a:r>
              <a:rPr lang="en-US" altLang="zh-CN" sz="1800" b="0" i="0" dirty="0">
                <a:solidFill>
                  <a:srgbClr val="003760"/>
                </a:solidFill>
                <a:latin typeface="Times New Roman" pitchFamily="34" charset="0"/>
                <a:ea typeface="微软雅黑" pitchFamily="34" charset="-122"/>
                <a:cs typeface="Times New Roman" pitchFamily="34" charset="-120"/>
              </a:rPr>
              <a:t>，通常跟在一些带有感情色彩的形容词后，说明产生这种情绪的原因。</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Times New Roman" pitchFamily="34" charset="0"/>
                <a:ea typeface="楷体" pitchFamily="34" charset="-122"/>
                <a:cs typeface="Times New Roman" pitchFamily="34" charset="-120"/>
              </a:rPr>
              <a:t>听到那个坏消息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我很难过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特</a:t>
            </a:r>
            <a:r>
              <a:rPr lang="en-US" altLang="zh-CN" sz="1800" b="1" i="0">
                <a:solidFill>
                  <a:srgbClr val="003760"/>
                </a:solidFill>
                <a:latin typeface="Times New Roman" pitchFamily="34" charset="0"/>
                <a:ea typeface="微软雅黑" pitchFamily="34" charset="-122"/>
                <a:cs typeface="Times New Roman" pitchFamily="34" charset="-120"/>
              </a:rPr>
              <a:t>别注意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动词不定式作状语时，其逻辑主语一般是句子中的主语</a:t>
            </a:r>
            <a:r>
              <a:rPr lang="en-US" altLang="zh-CN" sz="1800" b="0" i="0">
                <a:solidFill>
                  <a:srgbClr val="003760"/>
                </a:solidFill>
                <a:latin typeface="Times New Roman" pitchFamily="34" charset="0"/>
                <a:ea typeface="微软雅黑" pitchFamily="34" charset="-122"/>
                <a:cs typeface="Times New Roman" pitchFamily="34" charset="-120"/>
              </a:rPr>
              <a:t>。如果它表示的动作不是句中主语发出</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或承受的</a:t>
            </a:r>
            <a:r>
              <a:rPr lang="en-US" altLang="zh-CN" sz="1800" b="0" i="0" dirty="0">
                <a:solidFill>
                  <a:srgbClr val="003760"/>
                </a:solidFill>
                <a:latin typeface="Times New Roman" pitchFamily="34" charset="0"/>
                <a:ea typeface="微软雅黑" pitchFamily="34" charset="-122"/>
                <a:cs typeface="Times New Roman" pitchFamily="34" charset="-120"/>
              </a:rPr>
              <a:t>，那就是错句，表达时应注意避免。</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Camp.（√）</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Camp.（√）</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speak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English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English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Summer</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Camp.（×）</a:t>
            </a: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对应练习见《巩固练》L41</a:t>
            </a:r>
            <a:endParaRPr lang="en-US" altLang="zh-CN" dirty="0"/>
          </a:p>
        </p:txBody>
      </p:sp>
      <p:pic>
        <p:nvPicPr>
          <p:cNvPr id="3" name="P_5#2fb3d065f?pid=b171b1c8a&amp;color=0,55,96&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4955381"/>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388b3c70e.fixed?pid=490484f6e&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388b3c70e.fixed?pid=490484f6e&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Discovering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Useful</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Structures</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Listening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and</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Talking</a:t>
            </a:r>
            <a:endParaRPr lang="en-US" altLang="zh-CN" sz="43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pic>
        <p:nvPicPr>
          <p:cNvPr id="2" name="P_3#091db28ef?pid=388b3c70e&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76926" y="1603440"/>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3#091db28ef?pid=388b3c70e&amp;color=0,55,96&amp;vtp=1&amp;bt=1&amp;bbb=1"/>
          <p:cNvSpPr/>
          <p:nvPr/>
        </p:nvSpPr>
        <p:spPr>
          <a:xfrm>
            <a:off x="502920" y="1512000"/>
            <a:ext cx="10570464" cy="2030730"/>
          </a:xfrm>
          <a:prstGeom prst="rect">
            <a:avLst/>
          </a:prstGeom>
          <a:noFill/>
          <a:ln/>
        </p:spPr>
        <p:txBody>
          <a:bodyPr wrap="none" lIns="0" tIns="0" rIns="0" bIns="0" rtlCol="0" anchor="t"/>
          <a:lstStyle/>
          <a:p>
            <a:pPr algn="r">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对应练习见</a:t>
            </a:r>
            <a:r>
              <a:rPr lang="en-US" altLang="zh-CN" sz="1800" b="1" i="0" dirty="0">
                <a:solidFill>
                  <a:srgbClr val="003760"/>
                </a:solidFill>
                <a:latin typeface="Times New Roman" pitchFamily="34" charset="0"/>
                <a:ea typeface="微软雅黑" pitchFamily="34" charset="-122"/>
                <a:cs typeface="Times New Roman" pitchFamily="34" charset="-120"/>
              </a:rPr>
              <a:t>《巩固练</a:t>
            </a:r>
            <a:r>
              <a:rPr lang="en-US" altLang="zh-CN" sz="1800" b="1" i="0">
                <a:solidFill>
                  <a:srgbClr val="003760"/>
                </a:solidFill>
                <a:latin typeface="Times New Roman" pitchFamily="34" charset="0"/>
                <a:ea typeface="微软雅黑" pitchFamily="34" charset="-122"/>
                <a:cs typeface="Times New Roman" pitchFamily="34" charset="-120"/>
              </a:rPr>
              <a:t>》L41</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敲黑板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otherwise,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beyond,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out，动词不定式的特征与构成及其作定语和状语等。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语言技能：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能够恰当运用动词不定式作定语和状语描述人类在探索太空过程中所做出的努力；学会谈论</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太空生活。</a:t>
            </a:r>
            <a:endParaRPr lang="en-US" altLang="zh-CN" sz="1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cd2248866?pid=ae693f36d&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4078010f6?pid=cd2248866&amp;color=0,55,96&amp;vtp=1&amp;bbb=1"/>
          <p:cNvSpPr/>
          <p:nvPr/>
        </p:nvSpPr>
        <p:spPr>
          <a:xfrm>
            <a:off x="502920" y="2045175"/>
            <a:ext cx="10570464" cy="28657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肥皂</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拓展</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肥皂剧</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2.microwave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microwave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.肌肉；实力；影响力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.浮动；漂流；漂浮</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.使浮动；使漂流</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.否则；要不然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prep</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.在更远处；超出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.毛巾；抹布</a:t>
            </a:r>
            <a:endParaRPr lang="en-US" altLang="zh-CN" sz="1800" dirty="0"/>
          </a:p>
        </p:txBody>
      </p:sp>
      <p:sp>
        <p:nvSpPr>
          <p:cNvPr id="4" name="QB_5_AN.2_1#4078010f6.blank?pid=cd2248866&amp;color=0,55,96&amp;vpa=1&amp;vtp=1&amp;bbb=1"/>
          <p:cNvSpPr/>
          <p:nvPr/>
        </p:nvSpPr>
        <p:spPr>
          <a:xfrm>
            <a:off x="641826" y="200199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soap</a:t>
            </a:r>
            <a:endParaRPr lang="en-US" altLang="zh-CN" dirty="0"/>
          </a:p>
        </p:txBody>
      </p:sp>
      <p:sp>
        <p:nvSpPr>
          <p:cNvPr id="5" name="QB_5_AN.3_1#4078010f6.blank?pid=cd2248866&amp;color=0,55,96&amp;vpa=2&amp;vtp=1&amp;bbb=1"/>
          <p:cNvSpPr/>
          <p:nvPr/>
        </p:nvSpPr>
        <p:spPr>
          <a:xfrm>
            <a:off x="2527776" y="200199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soap</a:t>
            </a:r>
            <a:endParaRPr lang="en-US" altLang="zh-CN" dirty="0"/>
          </a:p>
        </p:txBody>
      </p:sp>
      <p:sp>
        <p:nvSpPr>
          <p:cNvPr id="6" name="QB_5_AN.4_1#4078010f6.blank?pid=cd2248866&amp;color=0,55,96&amp;vpa=3&amp;vtp=1&amp;bbb=1"/>
          <p:cNvSpPr/>
          <p:nvPr/>
        </p:nvSpPr>
        <p:spPr>
          <a:xfrm>
            <a:off x="3226276" y="2001995"/>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opera</a:t>
            </a:r>
            <a:endParaRPr lang="en-US" altLang="zh-CN" dirty="0"/>
          </a:p>
        </p:txBody>
      </p:sp>
      <p:sp>
        <p:nvSpPr>
          <p:cNvPr id="8" name="QB_5_AN.6_1#4078010f6.blank?pid=cd2248866&amp;color=0,55,96&amp;vpa=4&amp;vtp=1&amp;bbb=1"/>
          <p:cNvSpPr/>
          <p:nvPr/>
        </p:nvSpPr>
        <p:spPr>
          <a:xfrm>
            <a:off x="4623276" y="2433795"/>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微波炉</a:t>
            </a:r>
            <a:endParaRPr lang="en-US" altLang="zh-CN" dirty="0"/>
          </a:p>
        </p:txBody>
      </p:sp>
      <p:sp>
        <p:nvSpPr>
          <p:cNvPr id="10" name="QB_5_AN.8_1#4078010f6.blank?pid=cd2248866&amp;color=0,55,96&amp;vpa=5&amp;vtp=1&amp;bbb=1"/>
          <p:cNvSpPr/>
          <p:nvPr/>
        </p:nvSpPr>
        <p:spPr>
          <a:xfrm>
            <a:off x="641826" y="2852895"/>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muscle</a:t>
            </a:r>
            <a:endParaRPr lang="en-US" altLang="zh-CN" dirty="0"/>
          </a:p>
        </p:txBody>
      </p:sp>
      <p:sp>
        <p:nvSpPr>
          <p:cNvPr id="12" name="QB_5_AN.10_1#4078010f6.blank?pid=cd2248866&amp;color=0,55,96&amp;vpa=6&amp;vtp=1&amp;bbb=1"/>
          <p:cNvSpPr/>
          <p:nvPr/>
        </p:nvSpPr>
        <p:spPr>
          <a:xfrm>
            <a:off x="641826" y="3271995"/>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float</a:t>
            </a:r>
            <a:endParaRPr lang="en-US" altLang="zh-CN" dirty="0"/>
          </a:p>
        </p:txBody>
      </p:sp>
      <p:sp>
        <p:nvSpPr>
          <p:cNvPr id="14" name="QB_5_AN.12_1#4078010f6.blank?pid=cd2248866&amp;color=0,55,96&amp;vpa=7&amp;vtp=1&amp;bbb=1"/>
          <p:cNvSpPr/>
          <p:nvPr/>
        </p:nvSpPr>
        <p:spPr>
          <a:xfrm>
            <a:off x="692626" y="3691095"/>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otherwise</a:t>
            </a:r>
            <a:endParaRPr lang="en-US" altLang="zh-CN" dirty="0"/>
          </a:p>
        </p:txBody>
      </p:sp>
      <p:sp>
        <p:nvSpPr>
          <p:cNvPr id="16" name="QB_5_AN.14_1#4078010f6.blank?pid=cd2248866&amp;color=0,55,96&amp;vpa=8&amp;vtp=1&amp;bbb=1"/>
          <p:cNvSpPr/>
          <p:nvPr/>
        </p:nvSpPr>
        <p:spPr>
          <a:xfrm>
            <a:off x="692626" y="4097495"/>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beyond</a:t>
            </a:r>
            <a:endParaRPr lang="en-US" altLang="zh-CN" dirty="0"/>
          </a:p>
        </p:txBody>
      </p:sp>
      <p:sp>
        <p:nvSpPr>
          <p:cNvPr id="18" name="QB_5_AN.16_1#4078010f6.blank?pid=cd2248866&amp;color=0,55,96&amp;vpa=9&amp;vtp=1&amp;bbb=1"/>
          <p:cNvSpPr/>
          <p:nvPr/>
        </p:nvSpPr>
        <p:spPr>
          <a:xfrm>
            <a:off x="654526" y="450834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towel</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bg/>
                                          </p:spTgt>
                                        </p:tgtEl>
                                        <p:attrNameLst>
                                          <p:attrName>style.visibility</p:attrName>
                                        </p:attrNameLst>
                                      </p:cBhvr>
                                      <p:to>
                                        <p:strVal val="visible"/>
                                      </p:to>
                                    </p:set>
                                    <p:animEffect transition="in" filter="fade">
                                      <p:cBhvr>
                                        <p:cTn id="71" dur="500"/>
                                        <p:tgtEl>
                                          <p:spTgt spid="18">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8">
                                            <p:txEl>
                                              <p:pRg st="0" end="0"/>
                                            </p:txEl>
                                          </p:spTgt>
                                        </p:tgtEl>
                                        <p:attrNameLst>
                                          <p:attrName>style.visibility</p:attrName>
                                        </p:attrNameLst>
                                      </p:cBhvr>
                                      <p:to>
                                        <p:strVal val="visible"/>
                                      </p:to>
                                    </p:set>
                                    <p:animEffect transition="in" filter="fade">
                                      <p:cBhvr>
                                        <p:cTn id="7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10" grpId="0" build="p" animBg="1"/>
      <p:bldP spid="12" grpId="0" build="p" animBg="1"/>
      <p:bldP spid="14" grpId="0" build="p" animBg="1"/>
      <p:bldP spid="16" grpId="0" build="p" animBg="1"/>
      <p:bldP spid="18"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17_1#e352cd1dd?pid=cd2248866&amp;color=0,55,96&amp;vtp=1&amp;bt=1&amp;bbb=1"/>
          <p:cNvSpPr/>
          <p:nvPr/>
        </p:nvSpPr>
        <p:spPr>
          <a:xfrm>
            <a:off x="502920" y="150876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8.telescope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9.tissue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10.facility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常用复数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11.recycle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联想cycle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______________________</a:t>
            </a:r>
            <a:endParaRPr lang="en-US" altLang="zh-CN" sz="1800" dirty="0"/>
          </a:p>
        </p:txBody>
      </p:sp>
      <p:sp>
        <p:nvSpPr>
          <p:cNvPr id="3" name="QB_5_AN.18_1#e352cd1dd.blank?pid=cd2248866&amp;color=0,55,96&amp;vpa=10&amp;vtp=1&amp;bbb=1"/>
          <p:cNvSpPr/>
          <p:nvPr/>
        </p:nvSpPr>
        <p:spPr>
          <a:xfrm>
            <a:off x="1816576" y="1478280"/>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望远镜</a:t>
            </a:r>
            <a:endParaRPr lang="en-US" altLang="zh-CN" dirty="0"/>
          </a:p>
        </p:txBody>
      </p:sp>
      <p:sp>
        <p:nvSpPr>
          <p:cNvPr id="5" name="QB_5_AN.20_1#e352cd1dd.blank?pid=cd2248866&amp;color=0,55,96&amp;vpa=11&amp;vtp=1&amp;bbb=1"/>
          <p:cNvSpPr/>
          <p:nvPr/>
        </p:nvSpPr>
        <p:spPr>
          <a:xfrm>
            <a:off x="1486376" y="1897380"/>
            <a:ext cx="3595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纸巾；（人、动植物细胞的）组织</a:t>
            </a:r>
            <a:endParaRPr lang="en-US" altLang="zh-CN" dirty="0"/>
          </a:p>
        </p:txBody>
      </p:sp>
      <p:sp>
        <p:nvSpPr>
          <p:cNvPr id="7" name="QB_5_AN.22_1#e352cd1dd.blank?pid=cd2248866&amp;color=0,55,96&amp;vpa=12&amp;vtp=1&amp;bbb=1"/>
          <p:cNvSpPr/>
          <p:nvPr/>
        </p:nvSpPr>
        <p:spPr>
          <a:xfrm>
            <a:off x="3213576" y="23164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设施；设备</a:t>
            </a:r>
            <a:endParaRPr lang="en-US" altLang="zh-CN" dirty="0"/>
          </a:p>
        </p:txBody>
      </p:sp>
      <p:sp>
        <p:nvSpPr>
          <p:cNvPr id="9" name="QB_5_AN.24_1#e352cd1dd.blank?pid=cd2248866&amp;color=0,55,96&amp;vpa=13&amp;vtp=1&amp;bbb=1"/>
          <p:cNvSpPr/>
          <p:nvPr/>
        </p:nvSpPr>
        <p:spPr>
          <a:xfrm>
            <a:off x="1782667" y="271462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回收利用；再利用</a:t>
            </a:r>
            <a:endParaRPr lang="en-US" altLang="zh-CN" dirty="0"/>
          </a:p>
        </p:txBody>
      </p:sp>
      <p:sp>
        <p:nvSpPr>
          <p:cNvPr id="10" name="QB_5_AN.25_1#e352cd1dd.blank?pid=cd2248866&amp;color=0,55,96&amp;vpa=14&amp;vtp=1&amp;bbb=1"/>
          <p:cNvSpPr/>
          <p:nvPr/>
        </p:nvSpPr>
        <p:spPr>
          <a:xfrm>
            <a:off x="5179917" y="2714625"/>
            <a:ext cx="1538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循环；自行车</a:t>
            </a:r>
            <a:endParaRPr lang="en-US" altLang="zh-CN" dirty="0"/>
          </a:p>
        </p:txBody>
      </p:sp>
      <p:sp>
        <p:nvSpPr>
          <p:cNvPr id="11" name="QB_5_AN.26_1#e352cd1dd.blank?pid=cd2248866&amp;color=0,55,96&amp;vpa=15&amp;vtp=1&amp;bbb=1"/>
          <p:cNvSpPr/>
          <p:nvPr/>
        </p:nvSpPr>
        <p:spPr>
          <a:xfrm>
            <a:off x="7053167" y="2714625"/>
            <a:ext cx="2452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（使）循环；骑自行车</a:t>
            </a:r>
            <a:endParaRPr lang="en-US" altLang="zh-CN" dirty="0"/>
          </a:p>
        </p:txBody>
      </p:sp>
      <p:sp>
        <p:nvSpPr>
          <p:cNvPr id="12" name="QB_5_BD.27_1#7d903d32c?sp=1&amp;pid=cd2248866&amp;color=0,55,96&amp;vtp=1&amp;bbb=1"/>
          <p:cNvSpPr/>
          <p:nvPr/>
        </p:nvSpPr>
        <p:spPr>
          <a:xfrm>
            <a:off x="502920" y="315849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.缺乏；短缺</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.没有；缺乏</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endParaRPr lang="en-US" altLang="zh-CN" sz="1800" dirty="0"/>
          </a:p>
        </p:txBody>
      </p:sp>
      <p:sp>
        <p:nvSpPr>
          <p:cNvPr id="13" name="QB_5_AN.28_1#7d903d32c.blank?pid=cd2248866&amp;color=0,55,96&amp;vpa=16&amp;vtp=1&amp;bbb=1"/>
          <p:cNvSpPr/>
          <p:nvPr/>
        </p:nvSpPr>
        <p:spPr>
          <a:xfrm>
            <a:off x="781526" y="3128010"/>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lack</a:t>
            </a:r>
            <a:endParaRPr lang="en-US" altLang="zh-CN" dirty="0"/>
          </a:p>
        </p:txBody>
      </p:sp>
      <p:sp>
        <p:nvSpPr>
          <p:cNvPr id="14" name="QB_5_AN.29_1#7d903d32c.blank?pid=cd2248866&amp;color=0,55,96&amp;vpa=17&amp;vtp=1&amp;bbb=1"/>
          <p:cNvSpPr/>
          <p:nvPr/>
        </p:nvSpPr>
        <p:spPr>
          <a:xfrm>
            <a:off x="1988026" y="352615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不足的；缺乏的</a:t>
            </a:r>
            <a:endParaRPr lang="en-US" altLang="zh-CN" dirty="0"/>
          </a:p>
        </p:txBody>
      </p:sp>
      <p:sp>
        <p:nvSpPr>
          <p:cNvPr id="15" name="QB_5_BD.30_1#12aefe7f2?sp=1&amp;pid=cd2248866&amp;color=0,55,96&amp;vtp=1&amp;bbb=1"/>
          <p:cNvSpPr/>
          <p:nvPr/>
        </p:nvSpPr>
        <p:spPr>
          <a:xfrm>
            <a:off x="502920" y="39782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13.solar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搭配solar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system</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拓</a:t>
            </a:r>
            <a:r>
              <a:rPr lang="en-US" altLang="zh-CN" sz="1800" b="0" i="0">
                <a:solidFill>
                  <a:srgbClr val="003760"/>
                </a:solidFill>
                <a:latin typeface="Times New Roman" pitchFamily="34" charset="0"/>
                <a:ea typeface="微软雅黑" pitchFamily="34" charset="-122"/>
                <a:cs typeface="Times New Roman" pitchFamily="34" charset="-120"/>
              </a:rPr>
              <a:t>展</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.月球的</a:t>
            </a:r>
            <a:endParaRPr lang="en-US" altLang="zh-CN" sz="1800" dirty="0"/>
          </a:p>
        </p:txBody>
      </p:sp>
      <p:sp>
        <p:nvSpPr>
          <p:cNvPr id="16" name="QB_5_AN.31_1#12aefe7f2.blank?pid=cd2248866&amp;color=0,55,96&amp;vpa=18&amp;vtp=1&amp;bbb=1"/>
          <p:cNvSpPr/>
          <p:nvPr/>
        </p:nvSpPr>
        <p:spPr>
          <a:xfrm>
            <a:off x="1702276" y="39477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太阳的；太阳能的</a:t>
            </a:r>
            <a:endParaRPr lang="en-US" altLang="zh-CN" dirty="0"/>
          </a:p>
        </p:txBody>
      </p:sp>
      <p:sp>
        <p:nvSpPr>
          <p:cNvPr id="17" name="QB_5_AN.32_1#12aefe7f2.blank?pid=cd2248866&amp;color=0,55,96&amp;vpa=19&amp;vtp=1&amp;bbb=1"/>
          <p:cNvSpPr/>
          <p:nvPr/>
        </p:nvSpPr>
        <p:spPr>
          <a:xfrm>
            <a:off x="5639276" y="39477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太阳系；类太阳系</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P spid="10" grpId="0" build="p" animBg="1"/>
      <p:bldP spid="11" grpId="0" build="p" animBg="1"/>
      <p:bldP spid="13" grpId="0" build="p" animBg="1"/>
      <p:bldP spid="14" grpId="0" build="p" animBg="1"/>
      <p:bldP spid="16" grpId="0" build="p" animBg="1"/>
      <p:bldP spid="1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B_5_BD.33_1#7f11a913e?sp=1&amp;pid=cd2248866&amp;color=0,55,96&amp;vtp=1&amp;bt=1&amp;bb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14.current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拓展ocean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current洋流</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.现时；当前②currency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endParaRPr lang="en-US" altLang="zh-CN" sz="1800" dirty="0"/>
          </a:p>
        </p:txBody>
      </p:sp>
      <p:sp>
        <p:nvSpPr>
          <p:cNvPr id="3" name="QB_5_AN.34_1#7f11a913e.blank?pid=cd2248866&amp;color=0,55,96&amp;vpa=20&amp;vtp=1&amp;bbb=1"/>
          <p:cNvSpPr/>
          <p:nvPr/>
        </p:nvSpPr>
        <p:spPr>
          <a:xfrm>
            <a:off x="1880076" y="1478280"/>
            <a:ext cx="160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当前的;现在的</a:t>
            </a:r>
            <a:endParaRPr lang="en-US" altLang="zh-CN" dirty="0"/>
          </a:p>
        </p:txBody>
      </p:sp>
      <p:sp>
        <p:nvSpPr>
          <p:cNvPr id="4" name="QB_5_AN.35_1#7f11a913e.blank?pid=cd2248866&amp;color=0,55,96&amp;vpa=21&amp;vtp=1&amp;bbb=1"/>
          <p:cNvSpPr/>
          <p:nvPr/>
        </p:nvSpPr>
        <p:spPr>
          <a:xfrm>
            <a:off x="3791426" y="1478280"/>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水流；电流；思潮</a:t>
            </a:r>
            <a:endParaRPr lang="en-US" altLang="zh-CN" dirty="0"/>
          </a:p>
        </p:txBody>
      </p:sp>
      <p:sp>
        <p:nvSpPr>
          <p:cNvPr id="5" name="QB_5_AN.36_1#7f11a913e.blank?pid=cd2248866&amp;color=0,55,96&amp;vpa=22&amp;vtp=1&amp;bbb=1"/>
          <p:cNvSpPr/>
          <p:nvPr/>
        </p:nvSpPr>
        <p:spPr>
          <a:xfrm>
            <a:off x="1067276" y="1863725"/>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currently</a:t>
            </a:r>
            <a:endParaRPr lang="en-US" altLang="zh-CN" dirty="0"/>
          </a:p>
        </p:txBody>
      </p:sp>
      <p:sp>
        <p:nvSpPr>
          <p:cNvPr id="6" name="QB_5_AN.37_1#7f11a913e.blank?pid=cd2248866&amp;color=0,55,96&amp;vpa=23&amp;vtp=1&amp;bbb=1"/>
          <p:cNvSpPr/>
          <p:nvPr/>
        </p:nvSpPr>
        <p:spPr>
          <a:xfrm>
            <a:off x="5067776" y="187642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货币；流传</a:t>
            </a:r>
            <a:endParaRPr lang="en-US" altLang="zh-CN" dirty="0"/>
          </a:p>
        </p:txBody>
      </p:sp>
      <p:sp>
        <p:nvSpPr>
          <p:cNvPr id="7" name="QB_5_BD.38_1#56be7f9ae?sp=1&amp;pid=cd2248866&amp;color=0,55,96&amp;vtp=1&amp;bbb=1"/>
          <p:cNvSpPr/>
          <p:nvPr/>
        </p:nvSpPr>
        <p:spPr>
          <a:xfrm>
            <a:off x="502920" y="23272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15.sufficient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r>
              <a:rPr lang="en-US" altLang="zh-CN" sz="1800" b="0" i="0">
                <a:solidFill>
                  <a:srgbClr val="003760"/>
                </a:solidFill>
                <a:latin typeface="Times New Roman" pitchFamily="34" charset="0"/>
                <a:ea typeface="微软雅黑" pitchFamily="34" charset="-122"/>
                <a:cs typeface="Times New Roman" pitchFamily="34" charset="-120"/>
              </a:rPr>
              <a:t>反义</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insufficient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sufficiency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8" name="QB_5_AN.39_1#56be7f9ae.blank?pid=cd2248866&amp;color=0,55,96&amp;vpa=24&amp;vtp=1&amp;bbb=1"/>
          <p:cNvSpPr/>
          <p:nvPr/>
        </p:nvSpPr>
        <p:spPr>
          <a:xfrm>
            <a:off x="2117249" y="22967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足够的；充足的</a:t>
            </a:r>
            <a:endParaRPr lang="en-US" altLang="zh-CN" dirty="0"/>
          </a:p>
        </p:txBody>
      </p:sp>
      <p:sp>
        <p:nvSpPr>
          <p:cNvPr id="9" name="QB_5_AN.40_1#56be7f9ae.blank?pid=cd2248866&amp;color=0,55,96&amp;vpa=25&amp;vtp=1&amp;bbb=1"/>
          <p:cNvSpPr/>
          <p:nvPr/>
        </p:nvSpPr>
        <p:spPr>
          <a:xfrm>
            <a:off x="6018371" y="22967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不足的；不够的</a:t>
            </a:r>
            <a:endParaRPr lang="en-US" altLang="zh-CN" dirty="0"/>
          </a:p>
        </p:txBody>
      </p:sp>
      <p:sp>
        <p:nvSpPr>
          <p:cNvPr id="10" name="QB_5_AN.41_1#56be7f9ae.blank?pid=cd2248866&amp;color=0,55,96&amp;vpa=26&amp;vtp=1&amp;bbb=1"/>
          <p:cNvSpPr/>
          <p:nvPr/>
        </p:nvSpPr>
        <p:spPr>
          <a:xfrm>
            <a:off x="2148999" y="2694940"/>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充足</a:t>
            </a:r>
            <a:endParaRPr lang="en-US" altLang="zh-CN" dirty="0"/>
          </a:p>
        </p:txBody>
      </p:sp>
      <p:sp>
        <p:nvSpPr>
          <p:cNvPr id="11" name="QB_5_BD.42_1#fbbc93ac2?pid=cd2248866&amp;color=0,55,96&amp;vtp=1&amp;bbb=1"/>
          <p:cNvSpPr/>
          <p:nvPr/>
        </p:nvSpPr>
        <p:spPr>
          <a:xfrm>
            <a:off x="502920" y="31470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16.keen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r>
              <a:rPr lang="en-US" altLang="zh-CN" sz="1800" b="0" i="0">
                <a:solidFill>
                  <a:srgbClr val="003760"/>
                </a:solidFill>
                <a:latin typeface="Times New Roman" pitchFamily="34" charset="0"/>
                <a:ea typeface="微软雅黑" pitchFamily="34" charset="-122"/>
                <a:cs typeface="Times New Roman" pitchFamily="34" charset="-120"/>
              </a:rPr>
              <a:t>搭配</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为了；以便</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弄懂；弄清楚；弄明白</a:t>
            </a:r>
            <a:endParaRPr lang="en-US" altLang="zh-CN" sz="1800" dirty="0"/>
          </a:p>
        </p:txBody>
      </p:sp>
      <p:sp>
        <p:nvSpPr>
          <p:cNvPr id="12" name="QB_5_AN.43_1#fbbc93ac2.blank?pid=cd2248866&amp;color=0,55,96&amp;vpa=27&amp;vtp=1&amp;bbb=1"/>
          <p:cNvSpPr/>
          <p:nvPr/>
        </p:nvSpPr>
        <p:spPr>
          <a:xfrm>
            <a:off x="1689576" y="311658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热衷的；渴望的</a:t>
            </a:r>
            <a:endParaRPr lang="en-US" altLang="zh-CN" dirty="0"/>
          </a:p>
        </p:txBody>
      </p:sp>
      <p:sp>
        <p:nvSpPr>
          <p:cNvPr id="13" name="QB_5_AN.44_1#fbbc93ac2.blank?pid=cd2248866&amp;color=0,55,96&amp;vpa=28&amp;vtp=1&amp;bbb=1"/>
          <p:cNvSpPr/>
          <p:nvPr/>
        </p:nvSpPr>
        <p:spPr>
          <a:xfrm>
            <a:off x="5194776" y="3116580"/>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喜欢</a:t>
            </a:r>
            <a:endParaRPr lang="en-US" altLang="zh-CN" dirty="0"/>
          </a:p>
        </p:txBody>
      </p:sp>
      <p:sp>
        <p:nvSpPr>
          <p:cNvPr id="15" name="QB_5_AN.46_1#fbbc93ac2.blank?pid=cd2248866&amp;color=0,55,96&amp;vpa=29&amp;vtp=1&amp;bbb=1"/>
          <p:cNvSpPr/>
          <p:nvPr/>
        </p:nvSpPr>
        <p:spPr>
          <a:xfrm>
            <a:off x="806926" y="3535680"/>
            <a:ext cx="369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so</a:t>
            </a:r>
            <a:endParaRPr lang="en-US" altLang="zh-CN" dirty="0"/>
          </a:p>
        </p:txBody>
      </p:sp>
      <p:sp>
        <p:nvSpPr>
          <p:cNvPr id="16" name="QB_5_AN.47_1#fbbc93ac2.blank?pid=cd2248866&amp;color=0,55,96&amp;vpa=30&amp;vtp=1&amp;bbb=1"/>
          <p:cNvSpPr/>
          <p:nvPr/>
        </p:nvSpPr>
        <p:spPr>
          <a:xfrm>
            <a:off x="1327626" y="353568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a:t>
            </a:r>
            <a:endParaRPr lang="en-US" altLang="zh-CN" dirty="0"/>
          </a:p>
        </p:txBody>
      </p:sp>
      <p:sp>
        <p:nvSpPr>
          <p:cNvPr id="17" name="QB_5_AN.48_1#fbbc93ac2.blank?pid=cd2248866&amp;color=0,55,96&amp;vpa=31&amp;vtp=1&amp;bbb=1"/>
          <p:cNvSpPr/>
          <p:nvPr/>
        </p:nvSpPr>
        <p:spPr>
          <a:xfrm>
            <a:off x="1797526" y="353568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8" name="QB_5_AN.49_1#fbbc93ac2.blank?pid=cd2248866&amp;color=0,55,96&amp;vpa=32&amp;vtp=1&amp;bbb=1"/>
          <p:cNvSpPr/>
          <p:nvPr/>
        </p:nvSpPr>
        <p:spPr>
          <a:xfrm>
            <a:off x="2508726" y="353568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a:t>
            </a:r>
            <a:endParaRPr lang="en-US" altLang="zh-CN" dirty="0"/>
          </a:p>
        </p:txBody>
      </p:sp>
      <p:sp>
        <p:nvSpPr>
          <p:cNvPr id="19" name="QB_5_AN.50_1#fbbc93ac2.blank?pid=cd2248866&amp;color=0,55,96&amp;vpa=33&amp;vtp=1&amp;bbb=1"/>
          <p:cNvSpPr/>
          <p:nvPr/>
        </p:nvSpPr>
        <p:spPr>
          <a:xfrm>
            <a:off x="3067526" y="353568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sth</a:t>
            </a:r>
            <a:endParaRPr lang="en-US" altLang="zh-CN" dirty="0"/>
          </a:p>
        </p:txBody>
      </p:sp>
      <p:sp>
        <p:nvSpPr>
          <p:cNvPr id="21" name="QB_5_AN.52_1#fbbc93ac2.blank?pid=cd2248866&amp;color=0,55,96&amp;vpa=34&amp;vtp=1&amp;bbb=1"/>
          <p:cNvSpPr/>
          <p:nvPr/>
        </p:nvSpPr>
        <p:spPr>
          <a:xfrm>
            <a:off x="806926" y="3921125"/>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figure</a:t>
            </a:r>
            <a:endParaRPr lang="en-US" altLang="zh-CN" dirty="0"/>
          </a:p>
        </p:txBody>
      </p:sp>
      <p:sp>
        <p:nvSpPr>
          <p:cNvPr id="22" name="QB_5_AN.53_1#fbbc93ac2.blank?pid=cd2248866&amp;color=0,55,96&amp;vpa=35&amp;vtp=1&amp;bbb=1"/>
          <p:cNvSpPr/>
          <p:nvPr/>
        </p:nvSpPr>
        <p:spPr>
          <a:xfrm>
            <a:off x="1683226" y="3933825"/>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out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P spid="10" grpId="0" build="p" animBg="1"/>
      <p:bldP spid="12" grpId="0" build="p" animBg="1"/>
      <p:bldP spid="13" grpId="0" build="p" animBg="1"/>
      <p:bldP spid="15" grpId="0" build="p" animBg="1"/>
      <p:bldP spid="16" grpId="0" build="p" animBg="1"/>
      <p:bldP spid="17" grpId="0" build="p" animBg="1"/>
      <p:bldP spid="18" grpId="0" build="p" animBg="1"/>
      <p:bldP spid="19" grpId="0" build="p" animBg="1"/>
      <p:bldP spid="21" grpId="0" build="p" animBg="1"/>
      <p:bldP spid="2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11774ae82?pid=ae693f36d&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_BD#fedc50165?pid=11774ae82&amp;color=0,55,96&amp;vtp=1&amp;bbb=1&amp;hb=1"/>
          <p:cNvSpPr/>
          <p:nvPr/>
        </p:nvSpPr>
        <p:spPr>
          <a:xfrm>
            <a:off x="502920" y="2045175"/>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Astronauts'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bones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muscles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very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weak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space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due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lack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gravity,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need</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to</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exercise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every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which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help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healthy</a:t>
            </a:r>
            <a:r>
              <a:rPr lang="en-US" altLang="zh-CN" sz="1800" b="1" i="0">
                <a:solidFill>
                  <a:srgbClr val="003760"/>
                </a:solidFill>
                <a:latin typeface="Times New Roman" pitchFamily="34" charset="0"/>
                <a:ea typeface="微软雅黑" pitchFamily="34" charset="-122"/>
                <a:cs typeface="Times New Roman" pitchFamily="34" charset="-120"/>
              </a:rPr>
              <a:t>.宇航员的骨骼和肌肉在太空中由于缺乏重力而</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变得非常虚弱</a:t>
            </a:r>
            <a:r>
              <a:rPr lang="en-US" altLang="zh-CN" b="1" i="0" dirty="0">
                <a:solidFill>
                  <a:srgbClr val="003760"/>
                </a:solidFill>
                <a:latin typeface="Times New Roman" pitchFamily="34" charset="0"/>
                <a:ea typeface="微软雅黑" pitchFamily="34" charset="-122"/>
                <a:cs typeface="Times New Roman" pitchFamily="34" charset="-120"/>
              </a:rPr>
              <a:t>，因此他们需要每天锻炼，</a:t>
            </a:r>
            <a:r>
              <a:rPr lang="en-US" altLang="zh-CN" b="1" i="0">
                <a:solidFill>
                  <a:srgbClr val="003760"/>
                </a:solidFill>
                <a:latin typeface="Times New Roman" pitchFamily="34" charset="0"/>
                <a:ea typeface="微软雅黑" pitchFamily="34" charset="-122"/>
                <a:cs typeface="Times New Roman" pitchFamily="34" charset="-120"/>
              </a:rPr>
              <a:t>这将有助于他们保持健康。</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教材P42</a:t>
            </a:r>
            <a:endParaRPr lang="en-US" altLang="zh-CN" dirty="0"/>
          </a:p>
        </p:txBody>
      </p:sp>
      <p:pic>
        <p:nvPicPr>
          <p:cNvPr id="4" name="P_5_BD#fedc50165?pid=11774ae82&amp;color=0,55,96&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328012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eaa03cb07?pid=11774ae82&amp;color=0,55,96&amp;vtp=1&amp;bbb=1"/>
          <p:cNvSpPr/>
          <p:nvPr/>
        </p:nvSpPr>
        <p:spPr>
          <a:xfrm>
            <a:off x="502920" y="3735642"/>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lack</a:t>
            </a:r>
            <a:endParaRPr lang="en-US" altLang="zh-CN" sz="2200" dirty="0"/>
          </a:p>
        </p:txBody>
      </p:sp>
      <p:pic>
        <p:nvPicPr>
          <p:cNvPr id="7" name="P_6_BD#4528250dd?htil=1&amp;pid=eaa03cb07&amp;color=0,55,96&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85534" y="4301876"/>
            <a:ext cx="2167128"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6#4528250dd?htil=1&amp;sp=1&amp;pid=eaa03cb07&amp;color=0,55,96&amp;vtp=1&amp;bbb=1"/>
          <p:cNvSpPr/>
          <p:nvPr/>
        </p:nvSpPr>
        <p:spPr>
          <a:xfrm>
            <a:off x="502920" y="4237866"/>
            <a:ext cx="8275320"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.［U,</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sing</a:t>
            </a:r>
            <a:r>
              <a:rPr lang="en-US" altLang="zh-CN" sz="1800" b="1" i="0" dirty="0">
                <a:solidFill>
                  <a:srgbClr val="003760"/>
                </a:solidFill>
                <a:latin typeface="Times New Roman" pitchFamily="34" charset="0"/>
                <a:ea typeface="微软雅黑" pitchFamily="34" charset="-122"/>
                <a:cs typeface="Times New Roman" pitchFamily="34" charset="-120"/>
              </a:rPr>
              <a:t>.］缺乏；匮乏；短缺</a:t>
            </a:r>
            <a:endParaRPr lang="en-US" altLang="zh-CN" sz="1800" dirty="0"/>
          </a:p>
        </p:txBody>
      </p:sp>
      <p:pic>
        <p:nvPicPr>
          <p:cNvPr id="9" name="P_6_BD#4528250dd?htil=1&amp;pid=eaa03cb07&amp;color=0,55,96&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469633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10" name="P_6_BD#4528250dd?htil=1&amp;pid=eaa03cb07&amp;color=0,55,96&amp;vtp=1&amp;bbb=1"/>
          <p:cNvSpPr/>
          <p:nvPr/>
        </p:nvSpPr>
        <p:spPr>
          <a:xfrm>
            <a:off x="502920" y="4634294"/>
            <a:ext cx="8275320" cy="346710"/>
          </a:xfrm>
          <a:prstGeom prst="rect">
            <a:avLst/>
          </a:prstGeom>
          <a:noFill/>
          <a:ln/>
        </p:spPr>
        <p:txBody>
          <a:bodyPr wrap="none" lIns="0" tIns="0" rIns="0" bIns="0" rtlCol="0" anchor="t"/>
          <a:lstStyle/>
          <a:p>
            <a:pPr algn="l">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缺乏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00" dirty="0">
              <a:latin typeface="SimSun" panose="02010600030101010101" pitchFamily="2" charset="-122"/>
            </a:endParaRPr>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1910</Words>
  <Application>Microsoft Office PowerPoint</Application>
  <PresentationFormat>宽屏</PresentationFormat>
  <Paragraphs>267</Paragraphs>
  <Slides>27</Slides>
  <Notes>27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2024-10-10T04:23:12Z</dcterms:created>
  <dcterms:modified xsi:type="dcterms:W3CDTF">2024-10-10T05:50:58Z</dcterms:modified>
  <cp:category/>
  <cp:contentStatus/>
</cp:coreProperties>
</file>